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2" r:id="rId3"/>
    <p:sldId id="274" r:id="rId4"/>
    <p:sldId id="257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A1336-F7A9-47A4-A315-243A1569E99E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41B87-F93F-4549-A878-9D84BDF2A3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31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41B87-F93F-4549-A878-9D84BDF2A31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28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42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90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555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78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920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448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036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197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83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50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86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37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18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51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07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50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6B6FA-5312-4310-9C15-E81B6388B0A9}" type="datetimeFigureOut">
              <a:rPr lang="ru-RU" smtClean="0"/>
              <a:t>12.04.2016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F88A6F-DDA4-4E0B-8FDA-0DDD94565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60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ltacrown.ru/upload/resize_cache/iblock/2bb/291_210_2/spets_obrazov.png" TargetMode="External"/><Relationship Id="rId13" Type="http://schemas.openxmlformats.org/officeDocument/2006/relationships/hyperlink" Target="http://detsad25.spb.ru/wp-content/uploads/2015/03/0012-012-CHisla-v-zagadkakh-246x300.jpg-" TargetMode="External"/><Relationship Id="rId3" Type="http://schemas.openxmlformats.org/officeDocument/2006/relationships/hyperlink" Target="http://shkola7gnomov.ru/upload/iblock/27a/27ab1be7af8e6ac8befb2bf3d374cea6.jpeg" TargetMode="External"/><Relationship Id="rId7" Type="http://schemas.openxmlformats.org/officeDocument/2006/relationships/hyperlink" Target="http://www.ewide.eu/img/pages/germoglio.jpg" TargetMode="External"/><Relationship Id="rId12" Type="http://schemas.openxmlformats.org/officeDocument/2006/relationships/hyperlink" Target="http://cache.desktopnexus.com/thumbseg/1461/1461104-bigthumbnail.jpg" TargetMode="External"/><Relationship Id="rId2" Type="http://schemas.openxmlformats.org/officeDocument/2006/relationships/hyperlink" Target="http://metodsovet.su/board/krossword_powerpoint/1_urok/9-1-0-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duemo.com/uploadfiles/news/371_4981aedc374ef.jpg" TargetMode="External"/><Relationship Id="rId11" Type="http://schemas.openxmlformats.org/officeDocument/2006/relationships/hyperlink" Target="http://cs628529.vk.me/v628529484/6533/3uOFqTRAZYI.jpg" TargetMode="External"/><Relationship Id="rId5" Type="http://schemas.openxmlformats.org/officeDocument/2006/relationships/hyperlink" Target="http://leplants.ru/uploads/cache/5d/41/5d4147be4125887b9138eae83bf92c58.jpg" TargetMode="External"/><Relationship Id="rId10" Type="http://schemas.openxmlformats.org/officeDocument/2006/relationships/hyperlink" Target="http://www.expressivebody.com/wp-content/uploads/2015/04/Fotolia_60549636_XS.jpg" TargetMode="External"/><Relationship Id="rId4" Type="http://schemas.openxmlformats.org/officeDocument/2006/relationships/hyperlink" Target="http://tc-tramplin.ru/catalog/get_foto?url=3FJPRAD.jpg&amp;thumb=1" TargetMode="External"/><Relationship Id="rId9" Type="http://schemas.openxmlformats.org/officeDocument/2006/relationships/hyperlink" Target="http://sch55.minsk.edu.by/ru/sm_full.aspx?guid=19443-" TargetMode="External"/><Relationship Id="rId14" Type="http://schemas.openxmlformats.org/officeDocument/2006/relationships/hyperlink" Target="http://mypresentation.ru/documents/8b52e72d4c513f91bfd7d34a42352350/img6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Интерактивный кроссворд «Правописание слов с чередующимися гласными»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Segoe Print" panose="02000600000000000000" pitchFamily="2" charset="0"/>
                <a:cs typeface="Times New Roman" panose="02020603050405020304" pitchFamily="18" charset="0"/>
              </a:rPr>
              <a:t>Автор: </a:t>
            </a:r>
            <a:r>
              <a:rPr lang="ru-RU" dirty="0" err="1" smtClean="0">
                <a:latin typeface="Segoe Print" panose="02000600000000000000" pitchFamily="2" charset="0"/>
                <a:cs typeface="Times New Roman" panose="02020603050405020304" pitchFamily="18" charset="0"/>
              </a:rPr>
              <a:t>Витомскова</a:t>
            </a:r>
            <a:r>
              <a:rPr lang="ru-RU" dirty="0" smtClean="0">
                <a:latin typeface="Segoe Print" panose="02000600000000000000" pitchFamily="2" charset="0"/>
                <a:cs typeface="Times New Roman" panose="02020603050405020304" pitchFamily="18" charset="0"/>
              </a:rPr>
              <a:t> Е.В.</a:t>
            </a:r>
          </a:p>
          <a:p>
            <a:r>
              <a:rPr lang="ru-RU" dirty="0">
                <a:latin typeface="Segoe Print" panose="02000600000000000000" pitchFamily="2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Segoe Print" panose="02000600000000000000" pitchFamily="2" charset="0"/>
                <a:cs typeface="Times New Roman" panose="02020603050405020304" pitchFamily="18" charset="0"/>
              </a:rPr>
              <a:t>читель русского языка и литературы</a:t>
            </a:r>
          </a:p>
          <a:p>
            <a:r>
              <a:rPr lang="ru-RU" dirty="0" smtClean="0">
                <a:latin typeface="Segoe Print" panose="02000600000000000000" pitchFamily="2" charset="0"/>
                <a:cs typeface="Times New Roman" panose="02020603050405020304" pitchFamily="18" charset="0"/>
              </a:rPr>
              <a:t>МБОУ «Лицей 23»</a:t>
            </a:r>
            <a:endParaRPr lang="ru-RU" dirty="0"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7" y="3179928"/>
            <a:ext cx="2183642" cy="2825087"/>
          </a:xfrm>
          <a:prstGeom prst="rect">
            <a:avLst/>
          </a:prstGeom>
        </p:spPr>
      </p:pic>
      <p:sp>
        <p:nvSpPr>
          <p:cNvPr id="6" name="Управляющая кнопка: в конец 5">
            <a:hlinkClick r:id="" action="ppaction://hlinkshowjump?jump=nextslide" highlightClick="1"/>
          </p:cNvPr>
          <p:cNvSpPr/>
          <p:nvPr/>
        </p:nvSpPr>
        <p:spPr>
          <a:xfrm>
            <a:off x="10903085" y="6139793"/>
            <a:ext cx="791569" cy="553396"/>
          </a:xfrm>
          <a:prstGeom prst="actionButtonE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51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низ 6"/>
          <p:cNvSpPr/>
          <p:nvPr/>
        </p:nvSpPr>
        <p:spPr>
          <a:xfrm>
            <a:off x="4876859" y="236818"/>
            <a:ext cx="311534" cy="296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97839" y="1183379"/>
            <a:ext cx="3657599" cy="17235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egoe Script" panose="020B0504020000000003" pitchFamily="34" charset="0"/>
                <a:cs typeface="Times New Roman" panose="02020603050405020304" pitchFamily="18" charset="0"/>
              </a:rPr>
              <a:t>7. Письменный пересказ чего-либо своими словами</a:t>
            </a:r>
            <a:endParaRPr lang="ru-RU" b="1" dirty="0">
              <a:ln>
                <a:solidFill>
                  <a:srgbClr val="002060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egoe Script" panose="020B0504020000000003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flipH="1">
            <a:off x="150902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 flipH="1">
            <a:off x="1978262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flipH="1">
            <a:off x="1978262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flipH="1">
            <a:off x="1978262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1509027" y="5717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H="1" flipV="1">
            <a:off x="291760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 flipH="1">
            <a:off x="3386837" y="67489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 flipH="1">
            <a:off x="4336349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 flipH="1">
            <a:off x="4336349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 flipH="1">
            <a:off x="4816626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 flipH="1">
            <a:off x="1979132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 flipH="1">
            <a:off x="197913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 flipH="1" flipV="1">
            <a:off x="1979132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 flipH="1">
            <a:off x="244836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 flipH="1">
            <a:off x="244836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 flipH="1">
            <a:off x="2447497" y="573201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 flipH="1">
            <a:off x="150902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 flipH="1">
            <a:off x="150902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 flipH="1">
            <a:off x="150902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 flipH="1">
            <a:off x="150902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 flipH="1">
            <a:off x="150902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 flipH="1">
            <a:off x="150902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 flipH="1">
            <a:off x="244836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 rot="10800000" flipH="1" flipV="1">
            <a:off x="244836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 flipH="1">
            <a:off x="244836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 flipH="1">
            <a:off x="338683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 flipH="1">
            <a:off x="338683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 flipH="1">
            <a:off x="3386837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 flipH="1">
            <a:off x="1966917" y="524716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 flipH="1">
            <a:off x="1978262" y="47270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 flipH="1">
            <a:off x="1978262" y="421931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 flipH="1">
            <a:off x="244749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 flipH="1" flipV="1">
            <a:off x="244749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 flipH="1">
            <a:off x="244749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 flipH="1">
            <a:off x="338683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 flipH="1">
            <a:off x="338683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 flipH="1">
            <a:off x="338683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 flipH="1">
            <a:off x="3867114" y="3708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 flipH="1">
            <a:off x="3867114" y="320465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 flipH="1">
            <a:off x="3867114" y="269616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 flipH="1">
            <a:off x="3867707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 flipH="1">
            <a:off x="3867114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 flipH="1">
            <a:off x="3867114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 flipH="1">
            <a:off x="4336349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 flipH="1">
            <a:off x="4336349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 flipH="1">
            <a:off x="4336349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 flipH="1">
            <a:off x="4336349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 flipH="1">
            <a:off x="4336349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 flipH="1">
            <a:off x="4336349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 flipH="1">
            <a:off x="4816626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 flipH="1">
            <a:off x="4816626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 flipH="1">
            <a:off x="4816626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 flipH="1">
            <a:off x="4816626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 flipH="1">
            <a:off x="4816626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 flipH="1">
            <a:off x="4816626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 flipH="1" flipV="1">
            <a:off x="5296903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 flipH="1" flipV="1">
            <a:off x="5296903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 flipH="1" flipV="1">
            <a:off x="5296903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 flipH="1" flipV="1">
            <a:off x="5296903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 flipH="1" flipV="1">
            <a:off x="5296903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 flipH="1" flipV="1">
            <a:off x="5296903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 flipH="1" flipV="1">
            <a:off x="5296903" y="572132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flipH="1" flipV="1">
            <a:off x="5296903" y="521746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flipH="1" flipV="1">
            <a:off x="5296903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flipH="1">
            <a:off x="4816626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 flipH="1" flipV="1">
            <a:off x="5296903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flipH="1">
            <a:off x="4816626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 flipH="1" flipV="1">
            <a:off x="5296903" y="622518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 flipH="1" flipV="1">
            <a:off x="5296903" y="15109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 flipH="1" flipV="1">
            <a:off x="5296903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 flipH="1" flipV="1">
            <a:off x="6239115" y="218042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 flipH="1" flipV="1">
            <a:off x="6239115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 flipH="1" flipV="1">
            <a:off x="6239115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 flipH="1" flipV="1">
            <a:off x="6239115" y="369057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 flipH="1" flipV="1">
            <a:off x="6239115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 flipH="1" flipV="1">
            <a:off x="6239115" y="2678226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/>
          <p:cNvSpPr/>
          <p:nvPr/>
        </p:nvSpPr>
        <p:spPr>
          <a:xfrm flipH="1" flipV="1">
            <a:off x="6239115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 flipH="1" flipV="1">
            <a:off x="6239115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 flipH="1" flipV="1">
            <a:off x="5768009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21491" y="20042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46" name="Управляющая кнопка: в конец 145">
            <a:hlinkClick r:id="" action="ppaction://hlinkshowjump?jump=nextslide" highlightClick="1"/>
          </p:cNvPr>
          <p:cNvSpPr/>
          <p:nvPr/>
        </p:nvSpPr>
        <p:spPr>
          <a:xfrm>
            <a:off x="10903085" y="6139793"/>
            <a:ext cx="791569" cy="553396"/>
          </a:xfrm>
          <a:prstGeom prst="actionButtonE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602" y="3320656"/>
            <a:ext cx="3692353" cy="2664585"/>
          </a:xfrm>
          <a:prstGeom prst="rect">
            <a:avLst/>
          </a:prstGeom>
        </p:spPr>
      </p:pic>
      <p:sp>
        <p:nvSpPr>
          <p:cNvPr id="89" name="Управляющая кнопка: домой 88">
            <a:hlinkClick r:id="" action="ppaction://hlinkshowjump?jump=firstslide" highlightClick="1"/>
          </p:cNvPr>
          <p:cNvSpPr/>
          <p:nvPr/>
        </p:nvSpPr>
        <p:spPr>
          <a:xfrm>
            <a:off x="638950" y="6156517"/>
            <a:ext cx="597695" cy="660710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Управляющая кнопка: в начало 89">
            <a:hlinkClick r:id="" action="ppaction://hlinkshowjump?jump=previousslide" highlightClick="1"/>
          </p:cNvPr>
          <p:cNvSpPr/>
          <p:nvPr/>
        </p:nvSpPr>
        <p:spPr>
          <a:xfrm>
            <a:off x="1448518" y="6416491"/>
            <a:ext cx="626935" cy="376351"/>
          </a:xfrm>
          <a:prstGeom prst="actionButtonBeginning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06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8297839" y="1183379"/>
            <a:ext cx="3657599" cy="17235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egoe Script" panose="020B0504020000000003" pitchFamily="34" charset="0"/>
                <a:cs typeface="Times New Roman" panose="02020603050405020304" pitchFamily="18" charset="0"/>
              </a:rPr>
              <a:t>8. То, что происходит, когда дотрагиваешься до кого-либо</a:t>
            </a:r>
            <a:endParaRPr lang="ru-RU" b="1" dirty="0">
              <a:ln>
                <a:solidFill>
                  <a:srgbClr val="002060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egoe Script" panose="020B0504020000000003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flipH="1">
            <a:off x="150902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 flipH="1">
            <a:off x="1978262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flipH="1">
            <a:off x="1978262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flipH="1">
            <a:off x="1978262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1509027" y="5717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H="1" flipV="1">
            <a:off x="291760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 flipH="1">
            <a:off x="3386837" y="67489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 flipH="1">
            <a:off x="4336349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 flipH="1">
            <a:off x="4336349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 flipH="1">
            <a:off x="4816626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 flipH="1">
            <a:off x="1979132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 flipH="1">
            <a:off x="197913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 flipH="1" flipV="1">
            <a:off x="1979132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 flipH="1">
            <a:off x="244836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 flipH="1">
            <a:off x="244836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 flipH="1">
            <a:off x="2447497" y="573201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 flipH="1">
            <a:off x="150902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 flipH="1">
            <a:off x="150902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 flipH="1">
            <a:off x="150902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 flipH="1">
            <a:off x="150902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 flipH="1">
            <a:off x="150902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 flipH="1">
            <a:off x="150902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 flipH="1">
            <a:off x="244836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 rot="10800000" flipH="1" flipV="1">
            <a:off x="244836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 flipH="1">
            <a:off x="244836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 flipH="1">
            <a:off x="338683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 flipH="1">
            <a:off x="338683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 flipH="1">
            <a:off x="3386837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 flipH="1">
            <a:off x="1966917" y="524716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 flipH="1">
            <a:off x="1978262" y="47270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 flipH="1">
            <a:off x="1978262" y="421931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 flipH="1">
            <a:off x="244749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 flipH="1" flipV="1">
            <a:off x="244749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 flipH="1">
            <a:off x="244749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 flipH="1">
            <a:off x="338683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 flipH="1">
            <a:off x="338683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 flipH="1">
            <a:off x="338683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 flipH="1">
            <a:off x="3867114" y="3708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 flipH="1">
            <a:off x="3867114" y="320465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 flipH="1">
            <a:off x="3867114" y="269616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 flipH="1">
            <a:off x="3867707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 flipH="1">
            <a:off x="3867114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 flipH="1">
            <a:off x="3867114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 flipH="1">
            <a:off x="4336349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 flipH="1">
            <a:off x="4336349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 flipH="1">
            <a:off x="4336349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 flipH="1">
            <a:off x="4336349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 flipH="1">
            <a:off x="4336349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 flipH="1">
            <a:off x="4336349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 flipH="1">
            <a:off x="4816626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 flipH="1">
            <a:off x="4816626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 flipH="1">
            <a:off x="4816626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 flipH="1">
            <a:off x="4816626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 flipH="1">
            <a:off x="4816626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 flipH="1">
            <a:off x="4816626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 flipH="1">
            <a:off x="5296903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 flipH="1">
            <a:off x="5296903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 flipH="1">
            <a:off x="5296903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</a:p>
        </p:txBody>
      </p:sp>
      <p:sp>
        <p:nvSpPr>
          <p:cNvPr id="125" name="Прямоугольник 124"/>
          <p:cNvSpPr/>
          <p:nvPr/>
        </p:nvSpPr>
        <p:spPr>
          <a:xfrm flipH="1">
            <a:off x="5296903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 flipH="1">
            <a:off x="5296903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 flipH="1">
            <a:off x="5296903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 flipH="1">
            <a:off x="5296903" y="572132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 flipH="1">
            <a:off x="5296903" y="521746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 flipH="1">
            <a:off x="5296903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 flipH="1">
            <a:off x="4816626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 flipH="1">
            <a:off x="5296903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 flipH="1">
            <a:off x="4816626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 flipH="1">
            <a:off x="5296903" y="622518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 flipH="1">
            <a:off x="5296903" y="15109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 flipH="1">
            <a:off x="5296903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 flipH="1" flipV="1">
            <a:off x="6239115" y="218042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 flipH="1" flipV="1">
            <a:off x="6239115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 flipH="1" flipV="1">
            <a:off x="6239115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 flipH="1" flipV="1">
            <a:off x="6239115" y="369057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 flipH="1" flipV="1">
            <a:off x="6239115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 flipH="1" flipV="1">
            <a:off x="6239115" y="2678226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/>
          <p:cNvSpPr/>
          <p:nvPr/>
        </p:nvSpPr>
        <p:spPr>
          <a:xfrm flipH="1" flipV="1">
            <a:off x="6239115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 flipH="1" flipV="1">
            <a:off x="6239115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 flipH="1" flipV="1">
            <a:off x="5768009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78826" y="14958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8</a:t>
            </a:r>
          </a:p>
        </p:txBody>
      </p:sp>
      <p:sp>
        <p:nvSpPr>
          <p:cNvPr id="146" name="Управляющая кнопка: в конец 145">
            <a:hlinkClick r:id="" action="ppaction://hlinkshowjump?jump=nextslide" highlightClick="1"/>
          </p:cNvPr>
          <p:cNvSpPr/>
          <p:nvPr/>
        </p:nvSpPr>
        <p:spPr>
          <a:xfrm>
            <a:off x="10903085" y="6139793"/>
            <a:ext cx="791569" cy="553396"/>
          </a:xfrm>
          <a:prstGeom prst="actionButtonE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лево 1"/>
          <p:cNvSpPr/>
          <p:nvPr/>
        </p:nvSpPr>
        <p:spPr>
          <a:xfrm>
            <a:off x="5833166" y="268095"/>
            <a:ext cx="245660" cy="23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654" y="3522622"/>
            <a:ext cx="3715508" cy="3170567"/>
          </a:xfrm>
          <a:prstGeom prst="rect">
            <a:avLst/>
          </a:prstGeom>
        </p:spPr>
      </p:pic>
      <p:sp>
        <p:nvSpPr>
          <p:cNvPr id="89" name="Управляющая кнопка: домой 88">
            <a:hlinkClick r:id="" action="ppaction://hlinkshowjump?jump=firstslide" highlightClick="1"/>
          </p:cNvPr>
          <p:cNvSpPr/>
          <p:nvPr/>
        </p:nvSpPr>
        <p:spPr>
          <a:xfrm>
            <a:off x="693315" y="6225189"/>
            <a:ext cx="597695" cy="580029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Управляющая кнопка: в начало 89">
            <a:hlinkClick r:id="" action="ppaction://hlinkshowjump?jump=previousslide" highlightClick="1"/>
          </p:cNvPr>
          <p:cNvSpPr/>
          <p:nvPr/>
        </p:nvSpPr>
        <p:spPr>
          <a:xfrm>
            <a:off x="1448518" y="6416491"/>
            <a:ext cx="626935" cy="376351"/>
          </a:xfrm>
          <a:prstGeom prst="actionButtonBeginning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53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8297839" y="1183379"/>
            <a:ext cx="3657599" cy="17235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egoe Script" panose="020B0504020000000003" pitchFamily="34" charset="0"/>
                <a:cs typeface="Times New Roman" panose="02020603050405020304" pitchFamily="18" charset="0"/>
              </a:rPr>
              <a:t>9. Организм, развивающийся в неподвижном состоянии</a:t>
            </a:r>
            <a:endParaRPr lang="ru-RU" b="1" dirty="0">
              <a:ln>
                <a:solidFill>
                  <a:srgbClr val="002060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egoe Script" panose="020B0504020000000003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flipH="1">
            <a:off x="150902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 flipH="1">
            <a:off x="1978262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flipH="1">
            <a:off x="1978262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flipH="1">
            <a:off x="1978262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1509027" y="5717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H="1" flipV="1">
            <a:off x="291760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 flipH="1">
            <a:off x="3386837" y="67489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 flipH="1">
            <a:off x="4336349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 flipH="1">
            <a:off x="4336349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 flipH="1">
            <a:off x="4816626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 flipH="1">
            <a:off x="1979132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 flipH="1">
            <a:off x="197913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 flipH="1" flipV="1">
            <a:off x="1979132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 flipH="1">
            <a:off x="244836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 flipH="1">
            <a:off x="244836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 flipH="1">
            <a:off x="2447497" y="573201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 flipH="1">
            <a:off x="150902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 flipH="1">
            <a:off x="150902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 flipH="1">
            <a:off x="150902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 flipH="1">
            <a:off x="150902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 flipH="1">
            <a:off x="150902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 flipH="1">
            <a:off x="150902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 flipH="1">
            <a:off x="244836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 rot="10800000" flipH="1" flipV="1">
            <a:off x="244836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 flipH="1">
            <a:off x="244836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 flipH="1">
            <a:off x="338683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 flipH="1">
            <a:off x="338683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 flipH="1">
            <a:off x="3386837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 flipH="1">
            <a:off x="1966917" y="524716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 flipH="1">
            <a:off x="1978262" y="47270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 flipH="1">
            <a:off x="1978262" y="421931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 flipH="1">
            <a:off x="244749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 flipH="1" flipV="1">
            <a:off x="244749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 flipH="1">
            <a:off x="244749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 flipH="1">
            <a:off x="338683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 flipH="1">
            <a:off x="338683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 flipH="1">
            <a:off x="338683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 flipH="1">
            <a:off x="3867114" y="3708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 flipH="1">
            <a:off x="3867114" y="320465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 flipH="1">
            <a:off x="3867114" y="269616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 flipH="1">
            <a:off x="3867707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 flipH="1">
            <a:off x="3867114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 flipH="1">
            <a:off x="3867114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 flipH="1">
            <a:off x="4336349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 flipH="1">
            <a:off x="4336349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 flipH="1">
            <a:off x="4336349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 flipH="1">
            <a:off x="4336349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 flipH="1">
            <a:off x="4336349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 flipH="1">
            <a:off x="4336349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 flipH="1">
            <a:off x="4816626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 flipH="1">
            <a:off x="4816626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 flipH="1">
            <a:off x="4816626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 flipH="1">
            <a:off x="4816626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 flipH="1">
            <a:off x="4816626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 flipH="1">
            <a:off x="4816626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 flipH="1">
            <a:off x="5296903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 flipH="1">
            <a:off x="5296903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 flipH="1">
            <a:off x="5296903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</a:p>
        </p:txBody>
      </p:sp>
      <p:sp>
        <p:nvSpPr>
          <p:cNvPr id="125" name="Прямоугольник 124"/>
          <p:cNvSpPr/>
          <p:nvPr/>
        </p:nvSpPr>
        <p:spPr>
          <a:xfrm flipH="1">
            <a:off x="5296903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 flipH="1">
            <a:off x="5296903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 flipH="1">
            <a:off x="5296903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 flipH="1">
            <a:off x="5296903" y="572132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 flipH="1">
            <a:off x="5296903" y="521746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 flipH="1">
            <a:off x="5296903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 flipH="1">
            <a:off x="4816626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 flipH="1">
            <a:off x="5296903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 flipH="1">
            <a:off x="4816626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 flipH="1">
            <a:off x="5296903" y="622518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 flipH="1">
            <a:off x="5296903" y="15109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 flipH="1">
            <a:off x="5296903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 flipH="1">
            <a:off x="6239115" y="218042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 flipH="1">
            <a:off x="6239115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 flipH="1">
            <a:off x="6246415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0" name="Прямоугольник 139"/>
          <p:cNvSpPr/>
          <p:nvPr/>
        </p:nvSpPr>
        <p:spPr>
          <a:xfrm flipH="1">
            <a:off x="6239115" y="369057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 flipH="1">
            <a:off x="6239115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 flipH="1">
            <a:off x="6239115" y="2678226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Прямоугольник 142"/>
          <p:cNvSpPr/>
          <p:nvPr/>
        </p:nvSpPr>
        <p:spPr>
          <a:xfrm flipH="1">
            <a:off x="6239115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4" name="Прямоугольник 143"/>
          <p:cNvSpPr/>
          <p:nvPr/>
        </p:nvSpPr>
        <p:spPr>
          <a:xfrm flipH="1">
            <a:off x="6239115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5" name="Прямоугольник 144"/>
          <p:cNvSpPr/>
          <p:nvPr/>
        </p:nvSpPr>
        <p:spPr>
          <a:xfrm flipH="1" flipV="1">
            <a:off x="5768009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95572" y="67489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46" name="Управляющая кнопка: в конец 145">
            <a:hlinkClick r:id="" action="ppaction://hlinkshowjump?jump=nextslide" highlightClick="1"/>
          </p:cNvPr>
          <p:cNvSpPr/>
          <p:nvPr/>
        </p:nvSpPr>
        <p:spPr>
          <a:xfrm>
            <a:off x="10903085" y="6139793"/>
            <a:ext cx="791569" cy="553396"/>
          </a:xfrm>
          <a:prstGeom prst="actionButtonE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6342225" y="844581"/>
            <a:ext cx="225780" cy="253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779" y="2999382"/>
            <a:ext cx="4064000" cy="3048000"/>
          </a:xfrm>
          <a:prstGeom prst="rect">
            <a:avLst/>
          </a:prstGeom>
        </p:spPr>
      </p:pic>
      <p:sp>
        <p:nvSpPr>
          <p:cNvPr id="89" name="Управляющая кнопка: домой 88">
            <a:hlinkClick r:id="" action="ppaction://hlinkshowjump?jump=firstslide" highlightClick="1"/>
          </p:cNvPr>
          <p:cNvSpPr/>
          <p:nvPr/>
        </p:nvSpPr>
        <p:spPr>
          <a:xfrm>
            <a:off x="687414" y="6225190"/>
            <a:ext cx="597695" cy="580029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Управляющая кнопка: в начало 89">
            <a:hlinkClick r:id="" action="ppaction://hlinkshowjump?jump=previousslide" highlightClick="1"/>
          </p:cNvPr>
          <p:cNvSpPr/>
          <p:nvPr/>
        </p:nvSpPr>
        <p:spPr>
          <a:xfrm>
            <a:off x="1448518" y="6416491"/>
            <a:ext cx="626935" cy="376351"/>
          </a:xfrm>
          <a:prstGeom prst="actionButtonBeginning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95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8297839" y="1183379"/>
            <a:ext cx="3657599" cy="17235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egoe Script" panose="020B0504020000000003" pitchFamily="34" charset="0"/>
                <a:cs typeface="Times New Roman" panose="02020603050405020304" pitchFamily="18" charset="0"/>
              </a:rPr>
              <a:t>10. Обращение с просьбой к женщине вступить с нею в брак</a:t>
            </a:r>
            <a:endParaRPr lang="ru-RU" b="1" dirty="0">
              <a:ln>
                <a:solidFill>
                  <a:srgbClr val="002060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egoe Script" panose="020B0504020000000003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flipH="1">
            <a:off x="150902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 flipH="1">
            <a:off x="1978262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flipH="1">
            <a:off x="1978262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flipH="1">
            <a:off x="1978262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1509027" y="5717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H="1">
            <a:off x="291760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 flipH="1">
            <a:off x="3386837" y="67489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 flipH="1">
            <a:off x="4336349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 flipH="1">
            <a:off x="4336349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 flipH="1">
            <a:off x="4816626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 flipH="1">
            <a:off x="1979132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 flipH="1">
            <a:off x="197913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 flipH="1" flipV="1">
            <a:off x="1979132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 flipH="1">
            <a:off x="244836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 flipH="1">
            <a:off x="244836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 flipH="1">
            <a:off x="2447497" y="573201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 flipH="1">
            <a:off x="150902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 flipH="1">
            <a:off x="150902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 flipH="1">
            <a:off x="150902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 flipH="1">
            <a:off x="150902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 flipH="1">
            <a:off x="150902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 flipH="1">
            <a:off x="150902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 flipH="1">
            <a:off x="244836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 rot="10800000" flipH="1" flipV="1">
            <a:off x="244836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 flipH="1">
            <a:off x="244836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 flipH="1">
            <a:off x="338683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 flipH="1">
            <a:off x="338683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 flipH="1">
            <a:off x="3386837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 flipH="1">
            <a:off x="1966917" y="524716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 flipH="1">
            <a:off x="1978262" y="47270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 flipH="1">
            <a:off x="1978262" y="421931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 flipH="1">
            <a:off x="244749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 flipH="1" flipV="1">
            <a:off x="244749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 flipH="1">
            <a:off x="244749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 flipH="1">
            <a:off x="338683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 flipH="1">
            <a:off x="338683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 flipH="1">
            <a:off x="338683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 flipH="1">
            <a:off x="3867114" y="3708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 flipH="1">
            <a:off x="3867114" y="320465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 flipH="1">
            <a:off x="3867114" y="269616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 flipH="1">
            <a:off x="3867707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 flipH="1">
            <a:off x="3867114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 flipH="1">
            <a:off x="3867114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 flipH="1">
            <a:off x="4336349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 flipH="1">
            <a:off x="4336349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 flipH="1">
            <a:off x="4336349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 flipH="1">
            <a:off x="4336349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 flipH="1">
            <a:off x="4336349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 flipH="1">
            <a:off x="4336349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 flipH="1">
            <a:off x="4816626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 flipH="1">
            <a:off x="4816626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 flipH="1">
            <a:off x="4816626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 flipH="1">
            <a:off x="4816626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 flipH="1">
            <a:off x="4816626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 flipH="1">
            <a:off x="4816626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 flipH="1">
            <a:off x="5296903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 flipH="1">
            <a:off x="5296903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 flipH="1">
            <a:off x="5296903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</a:p>
        </p:txBody>
      </p:sp>
      <p:sp>
        <p:nvSpPr>
          <p:cNvPr id="125" name="Прямоугольник 124"/>
          <p:cNvSpPr/>
          <p:nvPr/>
        </p:nvSpPr>
        <p:spPr>
          <a:xfrm flipH="1">
            <a:off x="5296903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 flipH="1">
            <a:off x="5296903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 flipH="1">
            <a:off x="5296903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8" name="Прямоугольник 127"/>
          <p:cNvSpPr/>
          <p:nvPr/>
        </p:nvSpPr>
        <p:spPr>
          <a:xfrm flipH="1">
            <a:off x="5296903" y="572132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 flipH="1">
            <a:off x="5296903" y="521746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 flipH="1">
            <a:off x="5296903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1" name="Прямоугольник 130"/>
          <p:cNvSpPr/>
          <p:nvPr/>
        </p:nvSpPr>
        <p:spPr>
          <a:xfrm flipH="1">
            <a:off x="4816626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2" name="Прямоугольник 131"/>
          <p:cNvSpPr/>
          <p:nvPr/>
        </p:nvSpPr>
        <p:spPr>
          <a:xfrm flipH="1">
            <a:off x="5296903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 flipH="1">
            <a:off x="4816626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4" name="Прямоугольник 133"/>
          <p:cNvSpPr/>
          <p:nvPr/>
        </p:nvSpPr>
        <p:spPr>
          <a:xfrm flipH="1">
            <a:off x="5296903" y="622518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 flipH="1">
            <a:off x="5296903" y="15109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6" name="Прямоугольник 135"/>
          <p:cNvSpPr/>
          <p:nvPr/>
        </p:nvSpPr>
        <p:spPr>
          <a:xfrm flipH="1">
            <a:off x="5296903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7" name="Прямоугольник 136"/>
          <p:cNvSpPr/>
          <p:nvPr/>
        </p:nvSpPr>
        <p:spPr>
          <a:xfrm flipH="1">
            <a:off x="6239115" y="218042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8" name="Прямоугольник 137"/>
          <p:cNvSpPr/>
          <p:nvPr/>
        </p:nvSpPr>
        <p:spPr>
          <a:xfrm flipH="1">
            <a:off x="6239115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9" name="Прямоугольник 138"/>
          <p:cNvSpPr/>
          <p:nvPr/>
        </p:nvSpPr>
        <p:spPr>
          <a:xfrm flipH="1">
            <a:off x="6246415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0" name="Прямоугольник 139"/>
          <p:cNvSpPr/>
          <p:nvPr/>
        </p:nvSpPr>
        <p:spPr>
          <a:xfrm flipH="1">
            <a:off x="6239115" y="369057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 flipH="1">
            <a:off x="6239115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 flipH="1">
            <a:off x="6239115" y="2678226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Прямоугольник 142"/>
          <p:cNvSpPr/>
          <p:nvPr/>
        </p:nvSpPr>
        <p:spPr>
          <a:xfrm flipH="1">
            <a:off x="6239115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4" name="Прямоугольник 143"/>
          <p:cNvSpPr/>
          <p:nvPr/>
        </p:nvSpPr>
        <p:spPr>
          <a:xfrm flipH="1">
            <a:off x="6239115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5" name="Прямоугольник 144"/>
          <p:cNvSpPr/>
          <p:nvPr/>
        </p:nvSpPr>
        <p:spPr>
          <a:xfrm flipH="1">
            <a:off x="5768009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7724" y="326955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46" name="Управляющая кнопка: в конец 145">
            <a:hlinkClick r:id="" action="ppaction://hlinkshowjump?jump=nextslide" highlightClick="1"/>
          </p:cNvPr>
          <p:cNvSpPr/>
          <p:nvPr/>
        </p:nvSpPr>
        <p:spPr>
          <a:xfrm>
            <a:off x="10903085" y="6139793"/>
            <a:ext cx="791569" cy="553396"/>
          </a:xfrm>
          <a:prstGeom prst="actionButtonE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>
            <a:off x="1153412" y="3301864"/>
            <a:ext cx="272822" cy="324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498" y="3323232"/>
            <a:ext cx="4286250" cy="2400300"/>
          </a:xfrm>
          <a:prstGeom prst="rect">
            <a:avLst/>
          </a:prstGeom>
        </p:spPr>
      </p:pic>
      <p:sp>
        <p:nvSpPr>
          <p:cNvPr id="89" name="Управляющая кнопка: домой 88">
            <a:hlinkClick r:id="" action="ppaction://hlinkshowjump?jump=firstslide" highlightClick="1"/>
          </p:cNvPr>
          <p:cNvSpPr/>
          <p:nvPr/>
        </p:nvSpPr>
        <p:spPr>
          <a:xfrm>
            <a:off x="638228" y="6200010"/>
            <a:ext cx="597695" cy="580029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Управляющая кнопка: в начало 89">
            <a:hlinkClick r:id="" action="ppaction://hlinkshowjump?jump=previousslide" highlightClick="1"/>
          </p:cNvPr>
          <p:cNvSpPr/>
          <p:nvPr/>
        </p:nvSpPr>
        <p:spPr>
          <a:xfrm>
            <a:off x="1448518" y="6416491"/>
            <a:ext cx="626935" cy="376351"/>
          </a:xfrm>
          <a:prstGeom prst="actionButtonBeginning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79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02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4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13815"/>
            <a:ext cx="8139120" cy="700585"/>
          </a:xfrm>
        </p:spPr>
        <p:txBody>
          <a:bodyPr/>
          <a:lstStyle/>
          <a:p>
            <a:r>
              <a:rPr lang="ru-RU" dirty="0" smtClean="0"/>
              <a:t>ИСТОЧНИКИ изображений: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914400"/>
            <a:ext cx="10827729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http://metodsovet.su/board/krossword_powerpoint/1_urok/9-1-0-29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shkola7gnomov.ru/upload/iblock/27a/27ab1be7af8e6ac8befb2bf3d374cea6.jpeg</a:t>
            </a:r>
            <a:r>
              <a:rPr lang="ru-RU" dirty="0" smtClean="0"/>
              <a:t> - изображение совы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tc-tramplin.ru/catalog/get_foto?url=3FJPRAD.jpg&amp;thumb=1</a:t>
            </a:r>
            <a:r>
              <a:rPr lang="ru-RU" dirty="0" smtClean="0"/>
              <a:t> – изображение поплавка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leplants.ru/uploads/cache/5d/41/5d4147be4125887b9138eae83bf92c58.jpg</a:t>
            </a:r>
            <a:r>
              <a:rPr lang="ru-RU" dirty="0" smtClean="0"/>
              <a:t> - изображение водорослей</a:t>
            </a:r>
          </a:p>
          <a:p>
            <a:pPr marL="0" indent="0">
              <a:buNone/>
            </a:pP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www.buduemo.com/uploadfiles/news/371_4981aedc374ef.jpg</a:t>
            </a:r>
            <a:r>
              <a:rPr lang="ru-RU" dirty="0" smtClean="0"/>
              <a:t> -</a:t>
            </a:r>
            <a:r>
              <a:rPr lang="ru-RU" dirty="0"/>
              <a:t> </a:t>
            </a:r>
            <a:r>
              <a:rPr lang="ru-RU" dirty="0" smtClean="0"/>
              <a:t>слайд 6</a:t>
            </a:r>
          </a:p>
          <a:p>
            <a:pPr marL="0" indent="0">
              <a:buNone/>
            </a:pP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www.ewide.eu/img/pages/germoglio.jpg</a:t>
            </a:r>
            <a:r>
              <a:rPr lang="ru-RU" dirty="0" smtClean="0"/>
              <a:t> - изображение ростка</a:t>
            </a:r>
          </a:p>
          <a:p>
            <a:pPr marL="0" indent="0">
              <a:buNone/>
            </a:pP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www.maltacrown.ru/upload/resize_cache/iblock/2bb/291_210_2/spets_obrazov.png</a:t>
            </a:r>
            <a:r>
              <a:rPr lang="ru-RU" dirty="0" smtClean="0"/>
              <a:t> - слайд 9</a:t>
            </a:r>
          </a:p>
          <a:p>
            <a:pPr marL="0" indent="0">
              <a:buNone/>
            </a:pPr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sch55.minsk.edu.by/ru/sm_full.aspx?guid=19443</a:t>
            </a:r>
            <a:r>
              <a:rPr lang="ru-RU" dirty="0" smtClean="0">
                <a:hlinkClick r:id="rId9"/>
              </a:rPr>
              <a:t>-</a:t>
            </a:r>
            <a:r>
              <a:rPr lang="ru-RU" dirty="0" smtClean="0"/>
              <a:t> слайд 5</a:t>
            </a:r>
          </a:p>
          <a:p>
            <a:pPr marL="0" indent="0">
              <a:buNone/>
            </a:pPr>
            <a:r>
              <a:rPr lang="en-US" dirty="0" smtClean="0">
                <a:hlinkClick r:id="rId10"/>
              </a:rPr>
              <a:t>http</a:t>
            </a:r>
            <a:r>
              <a:rPr lang="en-US" dirty="0">
                <a:hlinkClick r:id="rId10"/>
              </a:rPr>
              <a:t>://</a:t>
            </a:r>
            <a:r>
              <a:rPr lang="en-US" dirty="0" smtClean="0">
                <a:hlinkClick r:id="rId10"/>
              </a:rPr>
              <a:t>www.expressivebody.com/wp-content/uploads/2015/04/Fotolia_60549636_XS.jpg</a:t>
            </a:r>
            <a:r>
              <a:rPr lang="ru-RU" dirty="0" smtClean="0"/>
              <a:t> - слайд 10</a:t>
            </a:r>
          </a:p>
          <a:p>
            <a:pPr marL="0" indent="0">
              <a:buNone/>
            </a:pPr>
            <a:r>
              <a:rPr lang="en-US" dirty="0">
                <a:hlinkClick r:id="rId11"/>
              </a:rPr>
              <a:t>http://</a:t>
            </a:r>
            <a:r>
              <a:rPr lang="en-US" dirty="0" smtClean="0">
                <a:hlinkClick r:id="rId11"/>
              </a:rPr>
              <a:t>cs628529.vk.me/v628529484/6533/3uOFqTRAZYI.jpg</a:t>
            </a:r>
            <a:r>
              <a:rPr lang="ru-RU" dirty="0" smtClean="0"/>
              <a:t> - слайд 11</a:t>
            </a:r>
          </a:p>
          <a:p>
            <a:pPr marL="0" indent="0">
              <a:buNone/>
            </a:pPr>
            <a:r>
              <a:rPr lang="en-US" dirty="0">
                <a:hlinkClick r:id="rId12"/>
              </a:rPr>
              <a:t>http://</a:t>
            </a:r>
            <a:r>
              <a:rPr lang="en-US" dirty="0" smtClean="0">
                <a:hlinkClick r:id="rId12"/>
              </a:rPr>
              <a:t>cache.desktopnexus.com/thumbseg/1461/1461104-bigthumbnail.jpg</a:t>
            </a:r>
            <a:r>
              <a:rPr lang="ru-RU" dirty="0" smtClean="0"/>
              <a:t> - слайд 12</a:t>
            </a:r>
          </a:p>
          <a:p>
            <a:pPr marL="0" indent="0">
              <a:buNone/>
            </a:pPr>
            <a:r>
              <a:rPr lang="en-US" dirty="0">
                <a:hlinkClick r:id="rId13"/>
              </a:rPr>
              <a:t>http://</a:t>
            </a:r>
            <a:r>
              <a:rPr lang="en-US" dirty="0" smtClean="0">
                <a:hlinkClick r:id="rId13"/>
              </a:rPr>
              <a:t>detsad25.spb.ru/wp-content/uploads/2015/03/0012-012-CHisla-v-zagadkakh-246x300.jpg</a:t>
            </a:r>
            <a:r>
              <a:rPr lang="ru-RU" dirty="0" smtClean="0">
                <a:hlinkClick r:id="rId13"/>
              </a:rPr>
              <a:t>-</a:t>
            </a:r>
            <a:r>
              <a:rPr lang="ru-RU" dirty="0" smtClean="0"/>
              <a:t> слайд 8</a:t>
            </a:r>
          </a:p>
          <a:p>
            <a:pPr marL="0" indent="0">
              <a:buNone/>
            </a:pPr>
            <a:r>
              <a:rPr lang="en-US" dirty="0">
                <a:hlinkClick r:id="rId14"/>
              </a:rPr>
              <a:t>http://</a:t>
            </a:r>
            <a:r>
              <a:rPr lang="en-US" dirty="0" smtClean="0">
                <a:hlinkClick r:id="rId14"/>
              </a:rPr>
              <a:t>mypresentation.ru/documents/8b52e72d4c513f91bfd7d34a42352350/img6.jpg</a:t>
            </a:r>
            <a:r>
              <a:rPr lang="ru-RU" dirty="0" smtClean="0"/>
              <a:t> - последний слайд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1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4121623" y="88710"/>
            <a:ext cx="6223380" cy="3057098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Здравствуйте, ребята! </a:t>
            </a:r>
          </a:p>
          <a:p>
            <a:pPr algn="ctr"/>
            <a:r>
              <a:rPr lang="ru-RU" dirty="0" smtClean="0"/>
              <a:t>А давайте разгадаем кроссворд и проверим наши знания по теме «Правописание чередующихся гласных в корне слов». Удачи</a:t>
            </a:r>
            <a:r>
              <a:rPr lang="ru-RU" dirty="0" smtClean="0"/>
              <a:t>!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771" y="3200400"/>
            <a:ext cx="2587752" cy="36576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438" y="6106865"/>
            <a:ext cx="1809750" cy="4762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88" y="3689160"/>
            <a:ext cx="1496853" cy="134004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64" y="491318"/>
            <a:ext cx="2475473" cy="1125941"/>
          </a:xfrm>
          <a:prstGeom prst="rect">
            <a:avLst/>
          </a:prstGeom>
          <a:scene3d>
            <a:camera prst="perspectiveHeroicExtremeRightFacing"/>
            <a:lightRig rig="threePt" dir="t"/>
          </a:scene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99" y="4785104"/>
            <a:ext cx="1146010" cy="488192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2" name="Управляющая кнопка: домой 11">
            <a:hlinkClick r:id="" action="ppaction://hlinkshowjump?jump=firstslide" highlightClick="1"/>
          </p:cNvPr>
          <p:cNvSpPr/>
          <p:nvPr/>
        </p:nvSpPr>
        <p:spPr>
          <a:xfrm>
            <a:off x="734258" y="6065922"/>
            <a:ext cx="597695" cy="580029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в конец 12">
            <a:hlinkClick r:id="" action="ppaction://hlinkshowjump?jump=nextslide" highlightClick="1"/>
          </p:cNvPr>
          <p:cNvSpPr/>
          <p:nvPr/>
        </p:nvSpPr>
        <p:spPr>
          <a:xfrm>
            <a:off x="10903085" y="6139793"/>
            <a:ext cx="791569" cy="553396"/>
          </a:xfrm>
          <a:prstGeom prst="actionButtonE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237" y="2420131"/>
            <a:ext cx="12192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7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управления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26153"/>
              </p:ext>
            </p:extLst>
          </p:nvPr>
        </p:nvGraphicFramePr>
        <p:xfrm>
          <a:off x="677863" y="1557338"/>
          <a:ext cx="8596313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3875"/>
                <a:gridCol w="6802438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- возвращение в начало кроссворда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- предыдущий слайд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- следующий слайд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Один щелчок левой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кнопкой мыши</a:t>
                      </a:r>
                      <a:endParaRPr lang="ru-RU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- появление вопроса или ответа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834496" y="1701800"/>
            <a:ext cx="1300163" cy="1085850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начало 9">
            <a:hlinkClick r:id="" action="ppaction://hlinkshowjump?jump=firstslide" highlightClick="1"/>
          </p:cNvPr>
          <p:cNvSpPr/>
          <p:nvPr/>
        </p:nvSpPr>
        <p:spPr>
          <a:xfrm>
            <a:off x="903022" y="3251200"/>
            <a:ext cx="1163109" cy="628650"/>
          </a:xfrm>
          <a:prstGeom prst="actionButtonBeginning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в конец 10">
            <a:hlinkClick r:id="" action="ppaction://hlinkshowjump?jump=lastslide" highlightClick="1"/>
          </p:cNvPr>
          <p:cNvSpPr/>
          <p:nvPr/>
        </p:nvSpPr>
        <p:spPr>
          <a:xfrm>
            <a:off x="908844" y="4343400"/>
            <a:ext cx="1157287" cy="614363"/>
          </a:xfrm>
          <a:prstGeom prst="actionButtonE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в начало 11">
            <a:hlinkClick r:id="" action="ppaction://hlinkshowjump?jump=previousslide" highlightClick="1"/>
          </p:cNvPr>
          <p:cNvSpPr/>
          <p:nvPr/>
        </p:nvSpPr>
        <p:spPr>
          <a:xfrm>
            <a:off x="1221848" y="6464300"/>
            <a:ext cx="807242" cy="368300"/>
          </a:xfrm>
          <a:prstGeom prst="actionButtonBeginning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в конец 12">
            <a:hlinkClick r:id="" action="ppaction://hlinkshowjump?jump=nextslide" highlightClick="1"/>
          </p:cNvPr>
          <p:cNvSpPr/>
          <p:nvPr/>
        </p:nvSpPr>
        <p:spPr>
          <a:xfrm>
            <a:off x="11144250" y="6286500"/>
            <a:ext cx="889793" cy="421480"/>
          </a:xfrm>
          <a:prstGeom prst="actionButtonE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" action="ppaction://hlinkshowjump?jump=firstslide" highlightClick="1"/>
          </p:cNvPr>
          <p:cNvSpPr/>
          <p:nvPr/>
        </p:nvSpPr>
        <p:spPr>
          <a:xfrm>
            <a:off x="352293" y="6380163"/>
            <a:ext cx="650081" cy="427037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07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низ 6"/>
          <p:cNvSpPr/>
          <p:nvPr/>
        </p:nvSpPr>
        <p:spPr>
          <a:xfrm>
            <a:off x="1509028" y="1815151"/>
            <a:ext cx="311534" cy="296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774034" y="1174001"/>
            <a:ext cx="2524836" cy="14731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egoe Script" panose="020B0504020000000003" pitchFamily="34" charset="0"/>
                <a:cs typeface="Times New Roman" panose="02020603050405020304" pitchFamily="18" charset="0"/>
              </a:rPr>
              <a:t>1. Рыболовная снасть, прикреплённая к леске</a:t>
            </a:r>
            <a:endParaRPr lang="ru-RU" b="1" dirty="0">
              <a:ln>
                <a:solidFill>
                  <a:srgbClr val="002060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egoe Script" panose="020B0504020000000003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flipH="1">
            <a:off x="150902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 flipH="1" flipV="1">
            <a:off x="1978262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 flipH="1" flipV="1">
            <a:off x="1978262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 flipH="1">
            <a:off x="1978262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1509027" y="5717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H="1" flipV="1">
            <a:off x="291760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 flipH="1" flipV="1">
            <a:off x="3386837" y="67489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 flipH="1" flipV="1">
            <a:off x="4336349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 flipH="1" flipV="1">
            <a:off x="4336349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 flipH="1" flipV="1">
            <a:off x="4816626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 flipH="1" flipV="1">
            <a:off x="1979132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 flipH="1" flipV="1">
            <a:off x="197913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 flipH="1" flipV="1">
            <a:off x="1979132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 flipH="1" flipV="1">
            <a:off x="244836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 flipH="1" flipV="1">
            <a:off x="244836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 flipH="1" flipV="1">
            <a:off x="2447497" y="573201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 flipH="1">
            <a:off x="150902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 flipH="1">
            <a:off x="150902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 flipH="1">
            <a:off x="150902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 flipH="1">
            <a:off x="150902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 flipH="1">
            <a:off x="150902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 flipH="1">
            <a:off x="150902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 flipH="1" flipV="1">
            <a:off x="244836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 flipH="1" flipV="1">
            <a:off x="244836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 flipH="1" flipV="1">
            <a:off x="244836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 flipH="1" flipV="1">
            <a:off x="338683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 flipH="1" flipV="1">
            <a:off x="338683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 flipH="1" flipV="1">
            <a:off x="3386837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 flipH="1" flipV="1">
            <a:off x="1978262" y="523444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 flipH="1" flipV="1">
            <a:off x="1978262" y="47270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 flipH="1" flipV="1">
            <a:off x="1978262" y="421931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 flipH="1" flipV="1">
            <a:off x="244749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 flipH="1" flipV="1">
            <a:off x="244749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 flipH="1" flipV="1">
            <a:off x="244749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 flipH="1" flipV="1">
            <a:off x="338683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 flipH="1" flipV="1">
            <a:off x="338683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 flipH="1" flipV="1">
            <a:off x="338683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 flipH="1" flipV="1">
            <a:off x="3867114" y="3708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 flipH="1" flipV="1">
            <a:off x="3867114" y="320465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 flipH="1" flipV="1">
            <a:off x="3867114" y="269616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 flipH="1" flipV="1">
            <a:off x="3867707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 flipH="1" flipV="1">
            <a:off x="3867114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 flipH="1" flipV="1">
            <a:off x="3867114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 flipH="1" flipV="1">
            <a:off x="4336349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 flipH="1" flipV="1">
            <a:off x="4336349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 flipH="1" flipV="1">
            <a:off x="4336349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 flipH="1" flipV="1">
            <a:off x="4336349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 flipH="1" flipV="1">
            <a:off x="4336349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 flipH="1" flipV="1">
            <a:off x="4336349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 flipH="1" flipV="1">
            <a:off x="4816626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 flipH="1" flipV="1">
            <a:off x="4816626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 flipH="1" flipV="1">
            <a:off x="4816626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 flipH="1" flipV="1">
            <a:off x="4816626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 flipH="1" flipV="1">
            <a:off x="4816626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 flipH="1" flipV="1">
            <a:off x="4816626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 flipH="1" flipV="1">
            <a:off x="5296903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 flipH="1" flipV="1">
            <a:off x="5296903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 flipH="1" flipV="1">
            <a:off x="5296903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 flipH="1" flipV="1">
            <a:off x="5296903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 flipH="1" flipV="1">
            <a:off x="5296903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 flipH="1" flipV="1">
            <a:off x="5296903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 flipH="1" flipV="1">
            <a:off x="5296903" y="572132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flipH="1" flipV="1">
            <a:off x="5296903" y="521746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flipH="1" flipV="1">
            <a:off x="5296903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flipH="1" flipV="1">
            <a:off x="4816626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 flipH="1" flipV="1">
            <a:off x="5296903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flipH="1" flipV="1">
            <a:off x="4816626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 flipH="1" flipV="1">
            <a:off x="5296903" y="622518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 flipH="1" flipV="1">
            <a:off x="5296903" y="15109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 flipH="1" flipV="1">
            <a:off x="5296903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 flipH="1" flipV="1">
            <a:off x="6239115" y="218042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 flipH="1" flipV="1">
            <a:off x="6239115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 flipH="1" flipV="1">
            <a:off x="6239115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 flipH="1" flipV="1">
            <a:off x="6239115" y="369057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 flipH="1" flipV="1">
            <a:off x="6239115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 flipH="1" flipV="1">
            <a:off x="6239115" y="2678226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/>
          <p:cNvSpPr/>
          <p:nvPr/>
        </p:nvSpPr>
        <p:spPr>
          <a:xfrm flipH="1" flipV="1">
            <a:off x="6239115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 flipH="1" flipV="1">
            <a:off x="6239115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 flipH="1" flipV="1">
            <a:off x="5768009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297676" y="1588473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46" name="Управляющая кнопка: в конец 145">
            <a:hlinkClick r:id="" action="ppaction://hlinkshowjump?jump=nextslide" highlightClick="1"/>
          </p:cNvPr>
          <p:cNvSpPr/>
          <p:nvPr/>
        </p:nvSpPr>
        <p:spPr>
          <a:xfrm>
            <a:off x="10903085" y="6139793"/>
            <a:ext cx="791569" cy="553396"/>
          </a:xfrm>
          <a:prstGeom prst="actionButtonE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996" y="3314506"/>
            <a:ext cx="2047875" cy="2047875"/>
          </a:xfrm>
          <a:prstGeom prst="rect">
            <a:avLst/>
          </a:prstGeom>
        </p:spPr>
      </p:pic>
      <p:sp>
        <p:nvSpPr>
          <p:cNvPr id="89" name="Управляющая кнопка: домой 88">
            <a:hlinkClick r:id="" action="ppaction://hlinkshowjump?jump=firstslide" highlightClick="1"/>
          </p:cNvPr>
          <p:cNvSpPr/>
          <p:nvPr/>
        </p:nvSpPr>
        <p:spPr>
          <a:xfrm>
            <a:off x="556837" y="6225189"/>
            <a:ext cx="597695" cy="580029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в начало 3">
            <a:hlinkClick r:id="" action="ppaction://hlinkshowjump?jump=previousslide" highlightClick="1"/>
          </p:cNvPr>
          <p:cNvSpPr/>
          <p:nvPr/>
        </p:nvSpPr>
        <p:spPr>
          <a:xfrm>
            <a:off x="1448518" y="6416491"/>
            <a:ext cx="626935" cy="376351"/>
          </a:xfrm>
          <a:prstGeom prst="actionButtonBeginning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19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низ 6"/>
          <p:cNvSpPr/>
          <p:nvPr/>
        </p:nvSpPr>
        <p:spPr>
          <a:xfrm>
            <a:off x="2039144" y="831030"/>
            <a:ext cx="311534" cy="296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57146" y="1174001"/>
            <a:ext cx="3398292" cy="17466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egoe Script" panose="020B0504020000000003" pitchFamily="34" charset="0"/>
                <a:cs typeface="Times New Roman" panose="02020603050405020304" pitchFamily="18" charset="0"/>
              </a:rPr>
              <a:t>2. Самый распространённый на планете фотосинтезирующий организм</a:t>
            </a:r>
            <a:endParaRPr lang="ru-RU" b="1" dirty="0">
              <a:ln>
                <a:solidFill>
                  <a:srgbClr val="002060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egoe Script" panose="020B0504020000000003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flipH="1">
            <a:off x="150902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 flipH="1">
            <a:off x="1978262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flipH="1">
            <a:off x="1978262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flipH="1">
            <a:off x="1978262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1509027" y="5717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H="1" flipV="1">
            <a:off x="291760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 flipH="1" flipV="1">
            <a:off x="3386837" y="67489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 flipH="1" flipV="1">
            <a:off x="4336349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 flipH="1" flipV="1">
            <a:off x="4336349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 flipH="1" flipV="1">
            <a:off x="4816626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 flipH="1">
            <a:off x="1979132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 flipH="1">
            <a:off x="197913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 flipH="1" flipV="1">
            <a:off x="1979132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 flipH="1" flipV="1">
            <a:off x="244836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 flipH="1" flipV="1">
            <a:off x="244836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 flipH="1" flipV="1">
            <a:off x="2447497" y="573201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 flipH="1">
            <a:off x="150902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 flipH="1">
            <a:off x="150902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 flipH="1">
            <a:off x="150902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 flipH="1">
            <a:off x="150902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 flipH="1">
            <a:off x="150902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 flipH="1">
            <a:off x="150902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 flipH="1" flipV="1">
            <a:off x="244836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 flipH="1" flipV="1">
            <a:off x="244836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 flipH="1" flipV="1">
            <a:off x="244836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 flipH="1" flipV="1">
            <a:off x="338683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 flipH="1" flipV="1">
            <a:off x="338683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 flipH="1" flipV="1">
            <a:off x="3386837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 flipH="1">
            <a:off x="1966917" y="524716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 flipH="1">
            <a:off x="1978262" y="47270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 flipH="1">
            <a:off x="1978262" y="421931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 flipH="1" flipV="1">
            <a:off x="244749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 flipH="1" flipV="1">
            <a:off x="244749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 flipH="1" flipV="1">
            <a:off x="244749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 flipH="1" flipV="1">
            <a:off x="338683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 flipH="1" flipV="1">
            <a:off x="338683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 flipH="1" flipV="1">
            <a:off x="338683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 flipH="1" flipV="1">
            <a:off x="3867114" y="3708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 flipH="1" flipV="1">
            <a:off x="3867114" y="320465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 flipH="1" flipV="1">
            <a:off x="3867114" y="269616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 flipH="1" flipV="1">
            <a:off x="3867707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 flipH="1" flipV="1">
            <a:off x="3867114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 flipH="1" flipV="1">
            <a:off x="3867114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 flipH="1" flipV="1">
            <a:off x="4336349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 flipH="1" flipV="1">
            <a:off x="4336349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 flipH="1" flipV="1">
            <a:off x="4336349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 flipH="1" flipV="1">
            <a:off x="4336349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 flipH="1" flipV="1">
            <a:off x="4336349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 flipH="1" flipV="1">
            <a:off x="4336349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 flipH="1" flipV="1">
            <a:off x="4816626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 flipH="1" flipV="1">
            <a:off x="4816626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 flipH="1" flipV="1">
            <a:off x="4816626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 flipH="1" flipV="1">
            <a:off x="4816626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 flipH="1" flipV="1">
            <a:off x="4816626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 flipH="1" flipV="1">
            <a:off x="4816626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 flipH="1" flipV="1">
            <a:off x="5296903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 flipH="1" flipV="1">
            <a:off x="5296903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 flipH="1" flipV="1">
            <a:off x="5296903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 flipH="1" flipV="1">
            <a:off x="5296903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 flipH="1" flipV="1">
            <a:off x="5296903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 flipH="1" flipV="1">
            <a:off x="5296903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 flipH="1" flipV="1">
            <a:off x="5296903" y="572132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flipH="1" flipV="1">
            <a:off x="5296903" y="521746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flipH="1" flipV="1">
            <a:off x="5296903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flipH="1" flipV="1">
            <a:off x="4816626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 flipH="1" flipV="1">
            <a:off x="5296903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flipH="1" flipV="1">
            <a:off x="4816626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 flipH="1" flipV="1">
            <a:off x="5296903" y="622518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 flipH="1" flipV="1">
            <a:off x="5296903" y="15109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 flipH="1" flipV="1">
            <a:off x="5296903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 flipH="1" flipV="1">
            <a:off x="6239115" y="218042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 flipH="1" flipV="1">
            <a:off x="6239115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 flipH="1" flipV="1">
            <a:off x="6239115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 flipH="1" flipV="1">
            <a:off x="6239115" y="369057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 flipH="1" flipV="1">
            <a:off x="6239115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 flipH="1" flipV="1">
            <a:off x="6239115" y="2678226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/>
          <p:cNvSpPr/>
          <p:nvPr/>
        </p:nvSpPr>
        <p:spPr>
          <a:xfrm flipH="1" flipV="1">
            <a:off x="6239115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 flipH="1" flipV="1">
            <a:off x="6239115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 flipH="1" flipV="1">
            <a:off x="5768009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790184" y="70891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46" name="Управляющая кнопка: в конец 145">
            <a:hlinkClick r:id="" action="ppaction://hlinkshowjump?jump=nextslide" highlightClick="1"/>
          </p:cNvPr>
          <p:cNvSpPr/>
          <p:nvPr/>
        </p:nvSpPr>
        <p:spPr>
          <a:xfrm>
            <a:off x="10903085" y="6139793"/>
            <a:ext cx="791569" cy="553396"/>
          </a:xfrm>
          <a:prstGeom prst="actionButtonE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085" y="3402494"/>
            <a:ext cx="3810000" cy="2286000"/>
          </a:xfrm>
          <a:prstGeom prst="rect">
            <a:avLst/>
          </a:prstGeom>
        </p:spPr>
      </p:pic>
      <p:sp>
        <p:nvSpPr>
          <p:cNvPr id="89" name="Управляющая кнопка: домой 88">
            <a:hlinkClick r:id="" action="ppaction://hlinkshowjump?jump=firstslide" highlightClick="1"/>
          </p:cNvPr>
          <p:cNvSpPr/>
          <p:nvPr/>
        </p:nvSpPr>
        <p:spPr>
          <a:xfrm>
            <a:off x="584133" y="6200010"/>
            <a:ext cx="597695" cy="580029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Управляющая кнопка: в начало 89">
            <a:hlinkClick r:id="" action="ppaction://hlinkshowjump?jump=previousslide" highlightClick="1"/>
          </p:cNvPr>
          <p:cNvSpPr/>
          <p:nvPr/>
        </p:nvSpPr>
        <p:spPr>
          <a:xfrm>
            <a:off x="1448518" y="6416491"/>
            <a:ext cx="626935" cy="376351"/>
          </a:xfrm>
          <a:prstGeom prst="actionButtonBeginning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99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низ 6"/>
          <p:cNvSpPr/>
          <p:nvPr/>
        </p:nvSpPr>
        <p:spPr>
          <a:xfrm>
            <a:off x="2507730" y="1271417"/>
            <a:ext cx="311534" cy="296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74713" y="460828"/>
            <a:ext cx="3398292" cy="1465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egoe Script" panose="020B0504020000000003" pitchFamily="34" charset="0"/>
                <a:cs typeface="Times New Roman" panose="02020603050405020304" pitchFamily="18" charset="0"/>
              </a:rPr>
              <a:t>3. Соединение, расположение чего-либо, образующее целое</a:t>
            </a:r>
            <a:endParaRPr lang="ru-RU" b="1" dirty="0">
              <a:ln>
                <a:solidFill>
                  <a:srgbClr val="002060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egoe Script" panose="020B0504020000000003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flipH="1">
            <a:off x="150902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 flipH="1">
            <a:off x="1978262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flipH="1">
            <a:off x="1978262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flipH="1">
            <a:off x="1978262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1509027" y="5717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H="1" flipV="1">
            <a:off x="291760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 flipH="1" flipV="1">
            <a:off x="3386837" y="67489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 flipH="1" flipV="1">
            <a:off x="4336349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 flipH="1" flipV="1">
            <a:off x="4336349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 flipH="1" flipV="1">
            <a:off x="4816626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 flipH="1">
            <a:off x="1979132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 flipH="1">
            <a:off x="197913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 flipH="1" flipV="1">
            <a:off x="1979132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 flipH="1">
            <a:off x="244836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 flipH="1">
            <a:off x="244836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 flipH="1">
            <a:off x="2447497" y="573201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 flipH="1">
            <a:off x="150902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 flipH="1">
            <a:off x="150902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 flipH="1">
            <a:off x="150902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 flipH="1">
            <a:off x="150902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 flipH="1">
            <a:off x="150902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 flipH="1">
            <a:off x="150902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 flipH="1">
            <a:off x="244836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 rot="10800000" flipH="1" flipV="1">
            <a:off x="244836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 flipH="1">
            <a:off x="244836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 flipH="1" flipV="1">
            <a:off x="338683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 flipH="1" flipV="1">
            <a:off x="338683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 flipH="1" flipV="1">
            <a:off x="3386837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 flipH="1">
            <a:off x="1966917" y="524716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 flipH="1">
            <a:off x="1978262" y="47270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 flipH="1">
            <a:off x="1978262" y="421931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 flipH="1">
            <a:off x="244749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 flipH="1" flipV="1">
            <a:off x="244749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 flipH="1">
            <a:off x="244749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 flipH="1" flipV="1">
            <a:off x="338683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 flipH="1" flipV="1">
            <a:off x="338683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 flipH="1" flipV="1">
            <a:off x="338683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 flipH="1" flipV="1">
            <a:off x="3867114" y="3708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 flipH="1" flipV="1">
            <a:off x="3867114" y="320465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 flipH="1" flipV="1">
            <a:off x="3867114" y="269616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 flipH="1" flipV="1">
            <a:off x="3867707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 flipH="1" flipV="1">
            <a:off x="3867114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 flipH="1" flipV="1">
            <a:off x="3867114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 flipH="1" flipV="1">
            <a:off x="4336349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 flipH="1" flipV="1">
            <a:off x="4336349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 flipH="1" flipV="1">
            <a:off x="4336349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 flipH="1" flipV="1">
            <a:off x="4336349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 flipH="1" flipV="1">
            <a:off x="4336349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 flipH="1" flipV="1">
            <a:off x="4336349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 flipH="1" flipV="1">
            <a:off x="4816626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 flipH="1" flipV="1">
            <a:off x="4816626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 flipH="1" flipV="1">
            <a:off x="4816626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 flipH="1" flipV="1">
            <a:off x="4816626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 flipH="1" flipV="1">
            <a:off x="4816626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 flipH="1" flipV="1">
            <a:off x="4816626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 flipH="1" flipV="1">
            <a:off x="5296903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 flipH="1" flipV="1">
            <a:off x="5296903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 flipH="1" flipV="1">
            <a:off x="5296903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 flipH="1" flipV="1">
            <a:off x="5296903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 flipH="1" flipV="1">
            <a:off x="5296903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 flipH="1" flipV="1">
            <a:off x="5296903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 flipH="1" flipV="1">
            <a:off x="5296903" y="572132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flipH="1" flipV="1">
            <a:off x="5296903" y="521746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flipH="1" flipV="1">
            <a:off x="5296903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flipH="1" flipV="1">
            <a:off x="4816626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 flipH="1" flipV="1">
            <a:off x="5296903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flipH="1" flipV="1">
            <a:off x="4816626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 flipH="1" flipV="1">
            <a:off x="5296903" y="622518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 flipH="1" flipV="1">
            <a:off x="5296903" y="15109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 flipH="1" flipV="1">
            <a:off x="5296903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 flipH="1" flipV="1">
            <a:off x="6239115" y="218042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 flipH="1" flipV="1">
            <a:off x="6239115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 flipH="1" flipV="1">
            <a:off x="6239115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 flipH="1" flipV="1">
            <a:off x="6239115" y="369057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 flipH="1" flipV="1">
            <a:off x="6239115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 flipH="1" flipV="1">
            <a:off x="6239115" y="2678226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/>
          <p:cNvSpPr/>
          <p:nvPr/>
        </p:nvSpPr>
        <p:spPr>
          <a:xfrm flipH="1" flipV="1">
            <a:off x="6239115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 flipH="1" flipV="1">
            <a:off x="6239115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 flipH="1" flipV="1">
            <a:off x="5768009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826992" y="118338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46" name="Управляющая кнопка: в конец 145">
            <a:hlinkClick r:id="" action="ppaction://hlinkshowjump?jump=nextslide" highlightClick="1"/>
          </p:cNvPr>
          <p:cNvSpPr/>
          <p:nvPr/>
        </p:nvSpPr>
        <p:spPr>
          <a:xfrm>
            <a:off x="10903085" y="6139793"/>
            <a:ext cx="791569" cy="553396"/>
          </a:xfrm>
          <a:prstGeom prst="actionButtonE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784" y="2195729"/>
            <a:ext cx="2259747" cy="4247114"/>
          </a:xfrm>
          <a:prstGeom prst="rect">
            <a:avLst/>
          </a:prstGeom>
        </p:spPr>
      </p:pic>
      <p:sp>
        <p:nvSpPr>
          <p:cNvPr id="89" name="Управляющая кнопка: домой 88">
            <a:hlinkClick r:id="" action="ppaction://hlinkshowjump?jump=firstslide" highlightClick="1"/>
          </p:cNvPr>
          <p:cNvSpPr/>
          <p:nvPr/>
        </p:nvSpPr>
        <p:spPr>
          <a:xfrm>
            <a:off x="624620" y="6185512"/>
            <a:ext cx="597695" cy="580029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Управляющая кнопка: в начало 89">
            <a:hlinkClick r:id="" action="ppaction://hlinkshowjump?jump=previousslide" highlightClick="1"/>
          </p:cNvPr>
          <p:cNvSpPr/>
          <p:nvPr/>
        </p:nvSpPr>
        <p:spPr>
          <a:xfrm>
            <a:off x="1448518" y="6416491"/>
            <a:ext cx="626935" cy="376351"/>
          </a:xfrm>
          <a:prstGeom prst="actionButtonBeginning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70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низ 6"/>
          <p:cNvSpPr/>
          <p:nvPr/>
        </p:nvSpPr>
        <p:spPr>
          <a:xfrm>
            <a:off x="3447070" y="322542"/>
            <a:ext cx="311534" cy="296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57146" y="1183380"/>
            <a:ext cx="3398292" cy="1465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egoe Script" panose="020B0504020000000003" pitchFamily="34" charset="0"/>
                <a:cs typeface="Times New Roman" panose="02020603050405020304" pitchFamily="18" charset="0"/>
              </a:rPr>
              <a:t>4. Отдельная область какой-либо сферы деятельности</a:t>
            </a:r>
            <a:endParaRPr lang="ru-RU" b="1" dirty="0">
              <a:ln>
                <a:solidFill>
                  <a:srgbClr val="002060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egoe Script" panose="020B0504020000000003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flipH="1">
            <a:off x="150902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 flipH="1">
            <a:off x="1978262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flipH="1">
            <a:off x="1978262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flipH="1">
            <a:off x="1978262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1509027" y="5717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H="1" flipV="1">
            <a:off x="291760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 flipH="1">
            <a:off x="3386837" y="67489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 flipH="1" flipV="1">
            <a:off x="4336349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 flipH="1" flipV="1">
            <a:off x="4336349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 flipH="1" flipV="1">
            <a:off x="4816626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 flipH="1">
            <a:off x="1979132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 flipH="1">
            <a:off x="197913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 flipH="1" flipV="1">
            <a:off x="1979132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 flipH="1">
            <a:off x="244836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 flipH="1">
            <a:off x="244836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 flipH="1">
            <a:off x="2447497" y="573201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 flipH="1">
            <a:off x="150902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 flipH="1">
            <a:off x="150902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 flipH="1">
            <a:off x="150902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 flipH="1">
            <a:off x="150902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 flipH="1">
            <a:off x="150902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 flipH="1">
            <a:off x="150902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 flipH="1">
            <a:off x="244836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 rot="10800000" flipH="1" flipV="1">
            <a:off x="244836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 flipH="1">
            <a:off x="244836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 flipH="1">
            <a:off x="338683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 flipH="1">
            <a:off x="338683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 flipH="1">
            <a:off x="3386837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 flipH="1">
            <a:off x="1966917" y="524716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 flipH="1">
            <a:off x="1978262" y="47270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 flipH="1">
            <a:off x="1978262" y="421931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 flipH="1">
            <a:off x="244749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 flipH="1" flipV="1">
            <a:off x="244749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 flipH="1">
            <a:off x="244749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 flipH="1">
            <a:off x="338683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 flipH="1">
            <a:off x="338683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 flipH="1">
            <a:off x="338683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 flipH="1" flipV="1">
            <a:off x="3867114" y="3708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 flipH="1" flipV="1">
            <a:off x="3867114" y="320465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 flipH="1" flipV="1">
            <a:off x="3867114" y="269616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 flipH="1" flipV="1">
            <a:off x="3867707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 flipH="1" flipV="1">
            <a:off x="3867114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 flipH="1" flipV="1">
            <a:off x="3867114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 flipH="1" flipV="1">
            <a:off x="4336349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 flipH="1" flipV="1">
            <a:off x="4336349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 flipH="1" flipV="1">
            <a:off x="4336349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 flipH="1" flipV="1">
            <a:off x="4336349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 flipH="1" flipV="1">
            <a:off x="4336349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 flipH="1" flipV="1">
            <a:off x="4336349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 flipH="1" flipV="1">
            <a:off x="4816626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 flipH="1" flipV="1">
            <a:off x="4816626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 flipH="1" flipV="1">
            <a:off x="4816626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 flipH="1" flipV="1">
            <a:off x="4816626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 flipH="1" flipV="1">
            <a:off x="4816626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 flipH="1" flipV="1">
            <a:off x="4816626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 flipH="1" flipV="1">
            <a:off x="5296903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 flipH="1" flipV="1">
            <a:off x="5296903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 flipH="1" flipV="1">
            <a:off x="5296903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 flipH="1" flipV="1">
            <a:off x="5296903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 flipH="1" flipV="1">
            <a:off x="5296903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 flipH="1" flipV="1">
            <a:off x="5296903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 flipH="1" flipV="1">
            <a:off x="5296903" y="572132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flipH="1" flipV="1">
            <a:off x="5296903" y="521746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flipH="1" flipV="1">
            <a:off x="5296903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flipH="1" flipV="1">
            <a:off x="4816626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 flipH="1" flipV="1">
            <a:off x="5296903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flipH="1" flipV="1">
            <a:off x="4816626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 flipH="1" flipV="1">
            <a:off x="5296903" y="622518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 flipH="1" flipV="1">
            <a:off x="5296903" y="15109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 flipH="1" flipV="1">
            <a:off x="5296903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 flipH="1" flipV="1">
            <a:off x="6239115" y="218042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 flipH="1" flipV="1">
            <a:off x="6239115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 flipH="1" flipV="1">
            <a:off x="6239115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 flipH="1" flipV="1">
            <a:off x="6239115" y="369057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 flipH="1" flipV="1">
            <a:off x="6239115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 flipH="1" flipV="1">
            <a:off x="6239115" y="2678226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/>
          <p:cNvSpPr/>
          <p:nvPr/>
        </p:nvSpPr>
        <p:spPr>
          <a:xfrm flipH="1" flipV="1">
            <a:off x="6239115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 flipH="1" flipV="1">
            <a:off x="6239115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 flipH="1" flipV="1">
            <a:off x="5768009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196922" y="23040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46" name="Управляющая кнопка: в конец 145">
            <a:hlinkClick r:id="" action="ppaction://hlinkshowjump?jump=nextslide" highlightClick="1"/>
          </p:cNvPr>
          <p:cNvSpPr/>
          <p:nvPr/>
        </p:nvSpPr>
        <p:spPr>
          <a:xfrm>
            <a:off x="10903085" y="6139793"/>
            <a:ext cx="791569" cy="553396"/>
          </a:xfrm>
          <a:prstGeom prst="actionButtonE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367" y="2866030"/>
            <a:ext cx="4116628" cy="3166637"/>
          </a:xfrm>
          <a:prstGeom prst="rect">
            <a:avLst/>
          </a:prstGeom>
        </p:spPr>
      </p:pic>
      <p:sp>
        <p:nvSpPr>
          <p:cNvPr id="89" name="Управляющая кнопка: домой 88">
            <a:hlinkClick r:id="" action="ppaction://hlinkshowjump?jump=firstslide" highlightClick="1"/>
          </p:cNvPr>
          <p:cNvSpPr/>
          <p:nvPr/>
        </p:nvSpPr>
        <p:spPr>
          <a:xfrm>
            <a:off x="687414" y="6225189"/>
            <a:ext cx="597695" cy="580029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Управляющая кнопка: в начало 89">
            <a:hlinkClick r:id="" action="ppaction://hlinkshowjump?jump=previousslide" highlightClick="1"/>
          </p:cNvPr>
          <p:cNvSpPr/>
          <p:nvPr/>
        </p:nvSpPr>
        <p:spPr>
          <a:xfrm>
            <a:off x="1448518" y="6416491"/>
            <a:ext cx="626935" cy="376351"/>
          </a:xfrm>
          <a:prstGeom prst="actionButtonBeginning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62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низ 6"/>
          <p:cNvSpPr/>
          <p:nvPr/>
        </p:nvSpPr>
        <p:spPr>
          <a:xfrm>
            <a:off x="3954072" y="2286280"/>
            <a:ext cx="311534" cy="296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97839" y="1183379"/>
            <a:ext cx="3657599" cy="17235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egoe Script" panose="020B0504020000000003" pitchFamily="34" charset="0"/>
                <a:cs typeface="Times New Roman" panose="02020603050405020304" pitchFamily="18" charset="0"/>
              </a:rPr>
              <a:t>5. Стебель растения в самом начале его развития из семени или корневища, клубня</a:t>
            </a:r>
            <a:endParaRPr lang="ru-RU" b="1" dirty="0">
              <a:ln>
                <a:solidFill>
                  <a:srgbClr val="002060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egoe Script" panose="020B0504020000000003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flipH="1">
            <a:off x="150902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 flipH="1">
            <a:off x="1978262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flipH="1">
            <a:off x="1978262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flipH="1">
            <a:off x="1978262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1509027" y="5717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H="1" flipV="1">
            <a:off x="291760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 flipH="1">
            <a:off x="3386837" y="67489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 flipH="1" flipV="1">
            <a:off x="4336349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 flipH="1" flipV="1">
            <a:off x="4336349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 flipH="1" flipV="1">
            <a:off x="4816626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 flipH="1">
            <a:off x="1979132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 flipH="1">
            <a:off x="197913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 flipH="1" flipV="1">
            <a:off x="1979132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 flipH="1">
            <a:off x="244836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 flipH="1">
            <a:off x="244836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 flipH="1">
            <a:off x="2447497" y="573201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 flipH="1">
            <a:off x="150902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 flipH="1">
            <a:off x="150902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 flipH="1">
            <a:off x="150902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 flipH="1">
            <a:off x="150902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 flipH="1">
            <a:off x="150902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 flipH="1">
            <a:off x="150902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 flipH="1">
            <a:off x="244836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 rot="10800000" flipH="1" flipV="1">
            <a:off x="244836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 flipH="1">
            <a:off x="244836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 flipH="1">
            <a:off x="338683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 flipH="1">
            <a:off x="338683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 flipH="1">
            <a:off x="3386837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 flipH="1">
            <a:off x="1966917" y="524716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 flipH="1">
            <a:off x="1978262" y="47270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 flipH="1">
            <a:off x="1978262" y="421931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 flipH="1">
            <a:off x="244749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 flipH="1" flipV="1">
            <a:off x="244749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 flipH="1">
            <a:off x="244749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 flipH="1">
            <a:off x="338683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 flipH="1">
            <a:off x="338683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 flipH="1">
            <a:off x="338683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 flipH="1">
            <a:off x="3867114" y="3708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 flipH="1">
            <a:off x="3867114" y="320465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 flipH="1">
            <a:off x="3867114" y="269616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 flipH="1">
            <a:off x="3867707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 flipH="1">
            <a:off x="3867114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 flipH="1">
            <a:off x="3867114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 flipH="1" flipV="1">
            <a:off x="4336349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 flipH="1" flipV="1">
            <a:off x="4336349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 flipH="1" flipV="1">
            <a:off x="4336349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 flipH="1" flipV="1">
            <a:off x="4336349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 flipH="1" flipV="1">
            <a:off x="4336349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 flipH="1" flipV="1">
            <a:off x="4336349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 flipH="1" flipV="1">
            <a:off x="4816626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 flipH="1" flipV="1">
            <a:off x="4816626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 flipH="1" flipV="1">
            <a:off x="4816626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 flipH="1" flipV="1">
            <a:off x="4816626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 flipH="1" flipV="1">
            <a:off x="4816626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 flipH="1" flipV="1">
            <a:off x="4816626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 flipH="1" flipV="1">
            <a:off x="5296903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 flipH="1" flipV="1">
            <a:off x="5296903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 flipH="1" flipV="1">
            <a:off x="5296903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 flipH="1" flipV="1">
            <a:off x="5296903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 flipH="1" flipV="1">
            <a:off x="5296903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 flipH="1" flipV="1">
            <a:off x="5296903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 flipH="1" flipV="1">
            <a:off x="5296903" y="572132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flipH="1" flipV="1">
            <a:off x="5296903" y="521746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flipH="1" flipV="1">
            <a:off x="5296903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flipH="1" flipV="1">
            <a:off x="4816626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 flipH="1" flipV="1">
            <a:off x="5296903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flipH="1" flipV="1">
            <a:off x="4816626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 flipH="1" flipV="1">
            <a:off x="5296903" y="622518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 flipH="1" flipV="1">
            <a:off x="5296903" y="15109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 flipH="1" flipV="1">
            <a:off x="5296903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 flipH="1" flipV="1">
            <a:off x="6239115" y="218042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 flipH="1" flipV="1">
            <a:off x="6239115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 flipH="1" flipV="1">
            <a:off x="6239115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 flipH="1" flipV="1">
            <a:off x="6239115" y="369057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 flipH="1" flipV="1">
            <a:off x="6239115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 flipH="1" flipV="1">
            <a:off x="6239115" y="2678226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/>
          <p:cNvSpPr/>
          <p:nvPr/>
        </p:nvSpPr>
        <p:spPr>
          <a:xfrm flipH="1" flipV="1">
            <a:off x="6239115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 flipH="1" flipV="1">
            <a:off x="6239115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 flipH="1" flipV="1">
            <a:off x="5768009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04728" y="194381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46" name="Управляющая кнопка: в конец 145">
            <a:hlinkClick r:id="" action="ppaction://hlinkshowjump?jump=nextslide" highlightClick="1"/>
          </p:cNvPr>
          <p:cNvSpPr/>
          <p:nvPr/>
        </p:nvSpPr>
        <p:spPr>
          <a:xfrm>
            <a:off x="10903085" y="6139793"/>
            <a:ext cx="791569" cy="553396"/>
          </a:xfrm>
          <a:prstGeom prst="actionButtonE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806" y="3186714"/>
            <a:ext cx="2931428" cy="2597143"/>
          </a:xfrm>
          <a:prstGeom prst="rect">
            <a:avLst/>
          </a:prstGeom>
        </p:spPr>
      </p:pic>
      <p:sp>
        <p:nvSpPr>
          <p:cNvPr id="89" name="Управляющая кнопка: домой 88">
            <a:hlinkClick r:id="" action="ppaction://hlinkshowjump?jump=firstslide" highlightClick="1"/>
          </p:cNvPr>
          <p:cNvSpPr/>
          <p:nvPr/>
        </p:nvSpPr>
        <p:spPr>
          <a:xfrm>
            <a:off x="687414" y="6225189"/>
            <a:ext cx="597695" cy="580029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Управляющая кнопка: в начало 89">
            <a:hlinkClick r:id="" action="ppaction://hlinkshowjump?jump=previousslide" highlightClick="1"/>
          </p:cNvPr>
          <p:cNvSpPr/>
          <p:nvPr/>
        </p:nvSpPr>
        <p:spPr>
          <a:xfrm>
            <a:off x="1448518" y="6416491"/>
            <a:ext cx="626935" cy="376351"/>
          </a:xfrm>
          <a:prstGeom prst="actionButtonBeginning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64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низ 6"/>
          <p:cNvSpPr/>
          <p:nvPr/>
        </p:nvSpPr>
        <p:spPr>
          <a:xfrm>
            <a:off x="4402975" y="1293262"/>
            <a:ext cx="311534" cy="296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97839" y="1183379"/>
            <a:ext cx="3657599" cy="17235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solidFill>
                    <a:srgbClr val="002060"/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Segoe Script" panose="020B0504020000000003" pitchFamily="34" charset="0"/>
                <a:cs typeface="Times New Roman" panose="02020603050405020304" pitchFamily="18" charset="0"/>
              </a:rPr>
              <a:t>6. Математическое действие</a:t>
            </a:r>
            <a:endParaRPr lang="ru-RU" b="1" dirty="0">
              <a:ln>
                <a:solidFill>
                  <a:srgbClr val="002060"/>
                </a:solidFill>
              </a:ln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Segoe Script" panose="020B0504020000000003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 flipH="1">
            <a:off x="150902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 flipH="1">
            <a:off x="1978262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 flipH="1">
            <a:off x="1978262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flipH="1">
            <a:off x="1978262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 flipH="1">
            <a:off x="1509027" y="5717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 flipH="1" flipV="1">
            <a:off x="291760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 flipH="1">
            <a:off x="3386837" y="67489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 flipH="1">
            <a:off x="4336349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 flipH="1">
            <a:off x="4336349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 flipH="1" flipV="1">
            <a:off x="4816626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 flipH="1">
            <a:off x="1979132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 flipH="1">
            <a:off x="1979132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 flipH="1" flipV="1">
            <a:off x="1979132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 flipH="1">
            <a:off x="244836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 flipH="1">
            <a:off x="244836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 flipH="1">
            <a:off x="2447497" y="573201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 flipH="1">
            <a:off x="150902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 flipH="1">
            <a:off x="150902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 flipH="1">
            <a:off x="150902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 flipH="1">
            <a:off x="150902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 flipH="1">
            <a:off x="150902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 flipH="1">
            <a:off x="150902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 flipH="1">
            <a:off x="244836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 rot="10800000" flipH="1" flipV="1">
            <a:off x="244836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 flipH="1">
            <a:off x="244836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 flipH="1">
            <a:off x="3386837" y="219572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 flipH="1">
            <a:off x="3386837" y="169186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 flipH="1">
            <a:off x="3386837" y="118338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 flipH="1">
            <a:off x="1966917" y="524716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 flipH="1">
            <a:off x="1978262" y="47270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 flipH="1">
            <a:off x="1978262" y="421931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 flipH="1">
            <a:off x="2447497" y="522814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 flipH="1" flipV="1">
            <a:off x="2447497" y="472428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 flipH="1">
            <a:off x="2447497" y="421580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 flipH="1">
            <a:off x="3386837" y="371193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ь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 flipH="1">
            <a:off x="3386837" y="320807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Прямоугольник 99"/>
          <p:cNvSpPr/>
          <p:nvPr/>
        </p:nvSpPr>
        <p:spPr>
          <a:xfrm flipH="1">
            <a:off x="3386837" y="269959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 flipH="1">
            <a:off x="3867114" y="3708512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 flipH="1">
            <a:off x="3867114" y="320465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 flipH="1">
            <a:off x="3867114" y="269616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 flipH="1">
            <a:off x="3867707" y="521284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 flipH="1">
            <a:off x="3867114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 flipH="1">
            <a:off x="3867114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 flipH="1">
            <a:off x="4336349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 flipH="1">
            <a:off x="4336349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 flipH="1">
            <a:off x="4336349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 flipH="1">
            <a:off x="4336349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 flipH="1">
            <a:off x="4336349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 flipH="1">
            <a:off x="4336349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 flipH="1" flipV="1">
            <a:off x="4816626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 flipH="1" flipV="1">
            <a:off x="4816626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 flipH="1" flipV="1">
            <a:off x="4816626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 flipH="1" flipV="1">
            <a:off x="4816626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 flipH="1" flipV="1">
            <a:off x="4816626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 flipH="1" flipV="1">
            <a:off x="4816626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 flipH="1" flipV="1">
            <a:off x="5296903" y="268890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 flipH="1" flipV="1">
            <a:off x="5296903" y="218504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 flipH="1" flipV="1">
            <a:off x="5296903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 flipH="1" flipV="1">
            <a:off x="5296903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 flipH="1" flipV="1">
            <a:off x="5296903" y="370125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 flipH="1" flipV="1">
            <a:off x="5296903" y="319276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 flipH="1" flipV="1">
            <a:off x="5296903" y="572132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flipH="1" flipV="1">
            <a:off x="5296903" y="5217467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flipH="1" flipV="1">
            <a:off x="5296903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flipH="1" flipV="1">
            <a:off x="4816626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 flipH="1" flipV="1">
            <a:off x="5296903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flipH="1" flipV="1">
            <a:off x="4816626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 flipH="1" flipV="1">
            <a:off x="5296903" y="622518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 flipH="1" flipV="1">
            <a:off x="5296903" y="15109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 flipH="1" flipV="1">
            <a:off x="5296903" y="659583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 flipH="1" flipV="1">
            <a:off x="6239115" y="2180420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 flipH="1" flipV="1">
            <a:off x="6239115" y="167655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 flipH="1" flipV="1">
            <a:off x="6239115" y="1168071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 flipH="1" flipV="1">
            <a:off x="6239115" y="3690575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 flipH="1" flipV="1">
            <a:off x="6239115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 flipH="1" flipV="1">
            <a:off x="6239115" y="2678226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/>
          <p:cNvSpPr/>
          <p:nvPr/>
        </p:nvSpPr>
        <p:spPr>
          <a:xfrm flipH="1" flipV="1">
            <a:off x="6239115" y="4708979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 flipH="1" flipV="1">
            <a:off x="6239115" y="4205118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 flipH="1" flipV="1">
            <a:off x="5768009" y="3186714"/>
            <a:ext cx="432000" cy="46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166888" y="12327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146" name="Управляющая кнопка: в конец 145">
            <a:hlinkClick r:id="" action="ppaction://hlinkshowjump?jump=nextslide" highlightClick="1"/>
          </p:cNvPr>
          <p:cNvSpPr/>
          <p:nvPr/>
        </p:nvSpPr>
        <p:spPr>
          <a:xfrm>
            <a:off x="10903085" y="6139793"/>
            <a:ext cx="791569" cy="553396"/>
          </a:xfrm>
          <a:prstGeom prst="actionButtonE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204" y="3391377"/>
            <a:ext cx="2343150" cy="2857500"/>
          </a:xfrm>
          <a:prstGeom prst="rect">
            <a:avLst/>
          </a:prstGeom>
        </p:spPr>
      </p:pic>
      <p:sp>
        <p:nvSpPr>
          <p:cNvPr id="89" name="Управляющая кнопка: домой 88">
            <a:hlinkClick r:id="" action="ppaction://hlinkshowjump?jump=firstslide" highlightClick="1"/>
          </p:cNvPr>
          <p:cNvSpPr/>
          <p:nvPr/>
        </p:nvSpPr>
        <p:spPr>
          <a:xfrm>
            <a:off x="597781" y="6225189"/>
            <a:ext cx="597695" cy="580029"/>
          </a:xfrm>
          <a:prstGeom prst="actionButtonHom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Управляющая кнопка: в начало 89">
            <a:hlinkClick r:id="" action="ppaction://hlinkshowjump?jump=previousslide" highlightClick="1"/>
          </p:cNvPr>
          <p:cNvSpPr/>
          <p:nvPr/>
        </p:nvSpPr>
        <p:spPr>
          <a:xfrm>
            <a:off x="1448518" y="6416491"/>
            <a:ext cx="626935" cy="376351"/>
          </a:xfrm>
          <a:prstGeom prst="actionButtonBeginning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43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Грань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1783</TotalTime>
  <Words>700</Words>
  <Application>Microsoft Office PowerPoint</Application>
  <PresentationFormat>Широкоэкранный</PresentationFormat>
  <Paragraphs>523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Segoe Print</vt:lpstr>
      <vt:lpstr>Segoe Script</vt:lpstr>
      <vt:lpstr>Times New Roman</vt:lpstr>
      <vt:lpstr>Trebuchet MS</vt:lpstr>
      <vt:lpstr>Wingdings 3</vt:lpstr>
      <vt:lpstr>Грань</vt:lpstr>
      <vt:lpstr>Интерактивный кроссворд «Правописание слов с чередующимися гласными» </vt:lpstr>
      <vt:lpstr>Презентация PowerPoint</vt:lpstr>
      <vt:lpstr>Элементы управления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изображений: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Екатерина</cp:lastModifiedBy>
  <cp:revision>68</cp:revision>
  <dcterms:created xsi:type="dcterms:W3CDTF">2016-02-14T03:47:18Z</dcterms:created>
  <dcterms:modified xsi:type="dcterms:W3CDTF">2016-04-11T20:21:33Z</dcterms:modified>
</cp:coreProperties>
</file>